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78" r:id="rId6"/>
    <p:sldId id="279" r:id="rId7"/>
    <p:sldId id="280" r:id="rId8"/>
    <p:sldId id="263" r:id="rId9"/>
    <p:sldId id="277" r:id="rId10"/>
    <p:sldId id="271" r:id="rId11"/>
    <p:sldId id="287" r:id="rId12"/>
    <p:sldId id="256" r:id="rId13"/>
    <p:sldId id="286" r:id="rId14"/>
    <p:sldId id="276" r:id="rId15"/>
    <p:sldId id="291" r:id="rId16"/>
    <p:sldId id="265" r:id="rId17"/>
    <p:sldId id="282" r:id="rId18"/>
    <p:sldId id="283" r:id="rId19"/>
    <p:sldId id="285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660"/>
  </p:normalViewPr>
  <p:slideViewPr>
    <p:cSldViewPr>
      <p:cViewPr>
        <p:scale>
          <a:sx n="100" d="100"/>
          <a:sy n="100" d="100"/>
        </p:scale>
        <p:origin x="-802" y="7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B1FAA-B852-41AC-AC12-74FF9ADA439B}" type="datetimeFigureOut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CCBD3-AF18-4FE3-89F7-29715CC7E7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399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DESCIRibe</a:t>
            </a:r>
            <a:r>
              <a:rPr lang="en-US" baseline="0" dirty="0" smtClean="0"/>
              <a:t> the connector and what it does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CCBD3-AF18-4FE3-89F7-29715CC7E75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60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CCBD3-AF18-4FE3-89F7-29715CC7E75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Green arrows</a:t>
            </a:r>
            <a:r>
              <a:rPr lang="en-US" baseline="0" dirty="0" smtClean="0"/>
              <a:t> are fixtures.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CCBD3-AF18-4FE3-89F7-29715CC7E75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76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CCBD3-AF18-4FE3-89F7-29715CC7E75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6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F8CDF99-D768-427F-AA2C-22C23BD97D37}" type="datetime1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42B3AD6-F29C-4FC7-BD19-9821A8D89F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5387-0D75-4C2F-B0F8-E4DCFC5BBC82}" type="datetime1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3AD6-F29C-4FC7-BD19-9821A8D89F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04B2-F311-4528-A912-A1D3B4657D4F}" type="datetime1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3AD6-F29C-4FC7-BD19-9821A8D89F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CC22-6780-45F3-A1E9-4959BD4BA237}" type="datetime1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3AD6-F29C-4FC7-BD19-9821A8D89F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E07E-92AB-493B-9A29-5793718F6A96}" type="datetime1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3AD6-F29C-4FC7-BD19-9821A8D89F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4F30-BFBA-4A4A-9794-78A7E91B0058}" type="datetime1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3AD6-F29C-4FC7-BD19-9821A8D89F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9A12BB-0FFD-4545-A1C7-A8084D1D623D}" type="datetime1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2B3AD6-F29C-4FC7-BD19-9821A8D89F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C72E9CA-F12F-4269-9C47-8AB8C85D8063}" type="datetime1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42B3AD6-F29C-4FC7-BD19-9821A8D89F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CC2A-48E3-4A74-942D-8E7008E66C8A}" type="datetime1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3AD6-F29C-4FC7-BD19-9821A8D89F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9465-F291-4C20-AA70-F33B1F8D6B8E}" type="datetime1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3AD6-F29C-4FC7-BD19-9821A8D89F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C132-A7BB-4969-9789-73C8CD52A09E}" type="datetime1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3AD6-F29C-4FC7-BD19-9821A8D89F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DD8B4E9-82A8-42DE-9F9D-F5583297D216}" type="datetime1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42B3AD6-F29C-4FC7-BD19-9821A8D89F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3.bp.blogspot.com/_HkkJKGa-ZX8/TQwdMVTLO_I/AAAAAAAAAQk/dpaZ_ovrolg/s1600/OrbitalColorLogo_Orbital+Sciences+Corpo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8724" y1="52381" x2="38724" y2="52381"/>
                        <a14:foregroundMark x1="26623" y1="51128" x2="26623" y2="51128"/>
                        <a14:foregroundMark x1="17932" y1="46115" x2="17932" y2="46115"/>
                        <a14:foregroundMark x1="57756" y1="33584" x2="57756" y2="33584"/>
                        <a14:foregroundMark x1="65567" y1="69173" x2="65567" y2="69173"/>
                        <a14:foregroundMark x1="74807" y1="58145" x2="74807" y2="58145"/>
                        <a14:foregroundMark x1="94169" y1="50376" x2="94169" y2="503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34" y="2286000"/>
            <a:ext cx="3471769" cy="139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" y="228600"/>
            <a:ext cx="8839200" cy="2209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Separation Connector Improvement for Orbital Sciences Corporation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9530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Koll Christianson, Luis Herrera	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FABC-3BCE-8D47-8716-936A97990814}" type="slidenum">
              <a:rPr lang="en-US" smtClean="0">
                <a:solidFill>
                  <a:schemeClr val="bg1">
                    <a:lumMod val="25000"/>
                  </a:schemeClr>
                </a:solidFill>
              </a:rPr>
              <a:pPr/>
              <a:t>1</a:t>
            </a:fld>
            <a:endParaRPr lang="en-US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" y="4495800"/>
            <a:ext cx="8839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College of Engineering, Forestry, and Natural Sciences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Department of Mechanical Engineering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Northern Arizona University</a:t>
            </a:r>
          </a:p>
        </p:txBody>
      </p:sp>
    </p:spTree>
    <p:extLst>
      <p:ext uri="{BB962C8B-B14F-4D97-AF65-F5344CB8AC3E}">
        <p14:creationId xmlns:p14="http://schemas.microsoft.com/office/powerpoint/2010/main" val="349919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Modifications to FDM Design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marL="109728" indent="0">
              <a:spcAft>
                <a:spcPts val="600"/>
              </a:spcAft>
              <a:buClr>
                <a:schemeClr val="accent2"/>
              </a:buCl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Combined:</a:t>
            </a:r>
          </a:p>
          <a:p>
            <a:pPr marL="742950" indent="-255588">
              <a:spcAft>
                <a:spcPts val="600"/>
              </a:spcAft>
              <a:buClr>
                <a:schemeClr val="accent2"/>
              </a:buClr>
            </a:pPr>
            <a:r>
              <a:rPr lang="en-US" dirty="0">
                <a:latin typeface="Arial" pitchFamily="34" charset="0"/>
                <a:cs typeface="Arial" pitchFamily="34" charset="0"/>
              </a:rPr>
              <a:t>Female End</a:t>
            </a:r>
          </a:p>
          <a:p>
            <a:pPr marL="742950" indent="-255588">
              <a:spcAft>
                <a:spcPts val="600"/>
              </a:spcAft>
              <a:buClr>
                <a:schemeClr val="accent2"/>
              </a:buClr>
            </a:pPr>
            <a:r>
              <a:rPr lang="en-US" dirty="0">
                <a:latin typeface="Arial" pitchFamily="34" charset="0"/>
                <a:cs typeface="Arial" pitchFamily="34" charset="0"/>
              </a:rPr>
              <a:t>Ball Bearing Retention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Ring</a:t>
            </a:r>
          </a:p>
          <a:p>
            <a:pPr marL="109728" indent="0">
              <a:spcAft>
                <a:spcPts val="600"/>
              </a:spcAft>
              <a:buClr>
                <a:schemeClr val="accent2"/>
              </a:buCl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Added:</a:t>
            </a:r>
          </a:p>
          <a:p>
            <a:pPr marL="800100" indent="-255588">
              <a:spcAft>
                <a:spcPts val="600"/>
              </a:spcAft>
              <a:buClr>
                <a:schemeClr val="accent2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Spring </a:t>
            </a:r>
            <a:r>
              <a:rPr lang="en-US" dirty="0"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etention </a:t>
            </a:r>
            <a:r>
              <a:rPr lang="en-US" dirty="0"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ing</a:t>
            </a:r>
          </a:p>
          <a:p>
            <a:pPr marL="109728" indent="0">
              <a:spcAft>
                <a:spcPts val="600"/>
              </a:spcAft>
              <a:buClr>
                <a:schemeClr val="accent2"/>
              </a:buCl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Changed:</a:t>
            </a:r>
          </a:p>
          <a:p>
            <a:pPr marL="801688" indent="-255588">
              <a:spcAft>
                <a:spcPts val="600"/>
              </a:spcAft>
              <a:buClr>
                <a:schemeClr val="accent2"/>
              </a:buClr>
            </a:pPr>
            <a:r>
              <a:rPr lang="en-US" dirty="0">
                <a:latin typeface="Arial" pitchFamily="34" charset="0"/>
                <a:cs typeface="Arial" pitchFamily="34" charset="0"/>
              </a:rPr>
              <a:t>Coupling</a:t>
            </a:r>
          </a:p>
          <a:p>
            <a:pPr marL="109728" indent="0">
              <a:spcAft>
                <a:spcPts val="600"/>
              </a:spcAft>
              <a:buClr>
                <a:schemeClr val="accent2"/>
              </a:buCl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Removed:</a:t>
            </a:r>
          </a:p>
          <a:p>
            <a:pPr marL="801688" indent="-255588">
              <a:spcAft>
                <a:spcPts val="600"/>
              </a:spcAft>
              <a:buClr>
                <a:schemeClr val="accent2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Pressure plate</a:t>
            </a:r>
          </a:p>
          <a:p>
            <a:pPr marL="801688" indent="-255588">
              <a:spcAft>
                <a:spcPts val="600"/>
              </a:spcAft>
              <a:buClr>
                <a:schemeClr val="accent2"/>
              </a:buClr>
            </a:pPr>
            <a:r>
              <a:rPr lang="en-US" dirty="0">
                <a:latin typeface="Arial" pitchFamily="34" charset="0"/>
                <a:cs typeface="Arial" pitchFamily="34" charset="0"/>
              </a:rPr>
              <a:t>Ball Bearing Retention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Ring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Luis Herrera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3AD6-F29C-4FC7-BD19-9821A8D89FBC}" type="slidenum">
              <a:rPr lang="en-US" smtClean="0">
                <a:solidFill>
                  <a:schemeClr val="bg1">
                    <a:lumMod val="25000"/>
                  </a:schemeClr>
                </a:solidFill>
              </a:rPr>
              <a:pPr/>
              <a:t>10</a:t>
            </a:fld>
            <a:endParaRPr lang="en-US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1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Deflection Analysis at Full Load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28900"/>
            <a:ext cx="4542239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Luis Herrera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3AD6-F29C-4FC7-BD19-9821A8D89FBC}" type="slidenum">
              <a:rPr lang="en-US" smtClean="0">
                <a:solidFill>
                  <a:schemeClr val="bg1">
                    <a:lumMod val="25000"/>
                  </a:schemeClr>
                </a:solidFill>
              </a:rPr>
              <a:pPr/>
              <a:t>11</a:t>
            </a:fld>
            <a:endParaRPr lang="en-US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667000"/>
            <a:ext cx="3962400" cy="316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598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Final Design (Exploded View)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Koll </a:t>
            </a:r>
            <a:r>
              <a:rPr lang="en-US" dirty="0" smtClean="0"/>
              <a:t>Christianson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3AD6-F29C-4FC7-BD19-9821A8D89FBC}" type="slidenum">
              <a:rPr lang="en-US" smtClean="0">
                <a:solidFill>
                  <a:schemeClr val="bg1">
                    <a:lumMod val="25000"/>
                  </a:schemeClr>
                </a:solidFill>
              </a:rPr>
              <a:pPr/>
              <a:t>12</a:t>
            </a:fld>
            <a:endParaRPr lang="en-US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6" name="Picture 2" descr="C:\Users\Big Guy\Desktop\separation connector explod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092682" cy="28194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81000" y="2209800"/>
            <a:ext cx="1371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Male End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66800" y="3048000"/>
            <a:ext cx="0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133600" y="1981200"/>
            <a:ext cx="16764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Coupling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895600" y="2667000"/>
            <a:ext cx="0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315200" y="1905000"/>
            <a:ext cx="1777482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Spring Retention Ring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153400" y="3124200"/>
            <a:ext cx="0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791200" y="1981200"/>
            <a:ext cx="1371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Leash Ring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77000" y="2819400"/>
            <a:ext cx="304800" cy="533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038600" y="2286000"/>
            <a:ext cx="1524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Female End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724400" y="3124200"/>
            <a:ext cx="0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18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Design Assembly Animation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US" dirty="0" smtClean="0"/>
              <a:t>Koll Christianson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3AD6-F29C-4FC7-BD19-9821A8D89FBC}" type="slidenum">
              <a:rPr lang="en-US" smtClean="0">
                <a:solidFill>
                  <a:schemeClr val="bg1">
                    <a:lumMod val="25000"/>
                  </a:schemeClr>
                </a:solidFill>
              </a:rPr>
              <a:pPr/>
              <a:t>13</a:t>
            </a:fld>
            <a:endParaRPr lang="en-US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7" name="Assem MK2.1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 cstate="print">
            <a:lum bright="20000" contrast="20000"/>
          </a:blip>
          <a:srcRect l="36153" t="6229" r="36174" b="15252"/>
          <a:stretch/>
        </p:blipFill>
        <p:spPr>
          <a:xfrm>
            <a:off x="2514600" y="1523999"/>
            <a:ext cx="4136571" cy="4922521"/>
          </a:xfrm>
        </p:spPr>
      </p:pic>
    </p:spTree>
    <p:extLst>
      <p:ext uri="{BB962C8B-B14F-4D97-AF65-F5344CB8AC3E}">
        <p14:creationId xmlns:p14="http://schemas.microsoft.com/office/powerpoint/2010/main" val="90444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Final Design (Cross-Sectional View)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US" dirty="0" smtClean="0"/>
              <a:t>Koll Christianson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3AD6-F29C-4FC7-BD19-9821A8D89FBC}" type="slidenum">
              <a:rPr lang="en-US" smtClean="0">
                <a:solidFill>
                  <a:schemeClr val="bg1">
                    <a:lumMod val="25000"/>
                  </a:schemeClr>
                </a:solidFill>
              </a:rPr>
              <a:pPr/>
              <a:t>14</a:t>
            </a:fld>
            <a:endParaRPr lang="en-US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1026" name="Picture 2" descr="C:\Users\lah235\AppData\Local\Downloads\Isometric Cut away MK2 Color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837" y="1981200"/>
            <a:ext cx="486616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Arrow Connector 44"/>
          <p:cNvCxnSpPr/>
          <p:nvPr/>
        </p:nvCxnSpPr>
        <p:spPr>
          <a:xfrm>
            <a:off x="1981200" y="3276600"/>
            <a:ext cx="8382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981200" y="6324600"/>
            <a:ext cx="914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981200" y="5791200"/>
            <a:ext cx="12192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981200" y="5029200"/>
            <a:ext cx="685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981200" y="4343400"/>
            <a:ext cx="685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5486400" y="4191000"/>
            <a:ext cx="13716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410200" y="4572000"/>
            <a:ext cx="1447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5638800" y="5334000"/>
            <a:ext cx="12192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533400" y="30480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Coupling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28600" y="41148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Female end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04800" y="48006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Ball Detent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858000" y="51054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Retention Track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858000" y="38862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Helical Grove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858000" y="42672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Wave Spring Grove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52400" y="5410200"/>
            <a:ext cx="1981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Spring Retention Ring</a:t>
            </a:r>
          </a:p>
          <a:p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228600" y="61722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Leash Ring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Metal Prototype (Exploded View)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Koll Christianson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3AD6-F29C-4FC7-BD19-9821A8D89FBC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Luis Herrera\Desktop\CAPSTONE\UGRADS\PRESENTAION\20130424_1553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" t="31272" r="1507" b="15681"/>
          <a:stretch/>
        </p:blipFill>
        <p:spPr bwMode="auto">
          <a:xfrm>
            <a:off x="381000" y="2209800"/>
            <a:ext cx="8407940" cy="37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38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Metal Prototype (Assembled)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Koll Christianson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3AD6-F29C-4FC7-BD19-9821A8D89FBC}" type="slidenum">
              <a:rPr lang="en-US" smtClean="0">
                <a:solidFill>
                  <a:schemeClr val="bg1">
                    <a:lumMod val="25000"/>
                  </a:schemeClr>
                </a:solidFill>
              </a:rPr>
              <a:pPr/>
              <a:t>16</a:t>
            </a:fld>
            <a:endParaRPr lang="en-US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3074" name="Picture 2" descr="C:\Users\Luis Herrera\Desktop\CAPSTONE\UGRADS\PRESENTAION\20130424_1538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" t="21383" r="20692" b="26489"/>
          <a:stretch/>
        </p:blipFill>
        <p:spPr bwMode="auto">
          <a:xfrm>
            <a:off x="914400" y="2057400"/>
            <a:ext cx="743929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8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Manufacturing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5867400" cy="3678936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dirty="0">
                <a:latin typeface="Arial" pitchFamily="34" charset="0"/>
                <a:cs typeface="Arial" pitchFamily="34" charset="0"/>
              </a:rPr>
              <a:t>Created the ball bearing crimp tool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Allows for the removal of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Spring Retention Ring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109728" indent="0">
              <a:buClr>
                <a:schemeClr val="accent2"/>
              </a:buCl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Clr>
                <a:schemeClr val="accent2"/>
              </a:buCl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Koll Christianson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3AD6-F29C-4FC7-BD19-9821A8D89FBC}" type="slidenum">
              <a:rPr lang="en-US" smtClean="0">
                <a:solidFill>
                  <a:schemeClr val="bg1">
                    <a:lumMod val="25000"/>
                  </a:schemeClr>
                </a:solidFill>
              </a:rPr>
              <a:pPr/>
              <a:t>17</a:t>
            </a:fld>
            <a:endParaRPr lang="en-US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1026" name="Picture 2" descr="C:\Users\Big Guy\Desktop\Crimp to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05000"/>
            <a:ext cx="2824287" cy="3100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242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2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Design requirements met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Does not fail after 50 mate/de-mates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De-mates with ~27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lbf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Male end was not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changed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New design is 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approximately 10% larger </a:t>
            </a:r>
            <a:r>
              <a:rPr lang="en-US" dirty="0">
                <a:latin typeface="Arial" pitchFamily="34" charset="0"/>
                <a:cs typeface="Arial" pitchFamily="34" charset="0"/>
              </a:rPr>
              <a:t>than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original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Mechanically robust </a:t>
            </a:r>
          </a:p>
          <a:p>
            <a:pPr marL="411480" lvl="1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Merits of new design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Easy to manufacture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Inexpensive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More reliable</a:t>
            </a:r>
          </a:p>
          <a:p>
            <a:pPr>
              <a:buClr>
                <a:schemeClr val="accent2"/>
              </a:buClr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Koll Christianson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3AD6-F29C-4FC7-BD19-9821A8D89FBC}" type="slidenum">
              <a:rPr lang="en-US" smtClean="0">
                <a:solidFill>
                  <a:schemeClr val="bg1">
                    <a:lumMod val="25000"/>
                  </a:schemeClr>
                </a:solidFill>
              </a:rPr>
              <a:pPr/>
              <a:t>18</a:t>
            </a:fld>
            <a:endParaRPr lang="en-US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2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Acknowledgments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US" dirty="0">
                <a:latin typeface="Arial" pitchFamily="34" charset="0"/>
                <a:cs typeface="Arial" pitchFamily="34" charset="0"/>
              </a:rPr>
              <a:t>Mrs. Mary Rogers of Orbital Sciences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Corporation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</a:pPr>
            <a:r>
              <a:rPr lang="en-US" dirty="0">
                <a:latin typeface="Arial" pitchFamily="34" charset="0"/>
                <a:cs typeface="Arial" pitchFamily="34" charset="0"/>
              </a:rPr>
              <a:t>Dr.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Srinivas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Kosaraju</a:t>
            </a:r>
            <a:r>
              <a:rPr lang="en-US" dirty="0">
                <a:latin typeface="Arial" pitchFamily="34" charset="0"/>
                <a:cs typeface="Arial" pitchFamily="34" charset="0"/>
              </a:rPr>
              <a:t> of Northern Arizona University</a:t>
            </a:r>
          </a:p>
          <a:p>
            <a:pPr>
              <a:buClr>
                <a:schemeClr val="accent2"/>
              </a:buClr>
            </a:pPr>
            <a:r>
              <a:rPr lang="en-US" dirty="0">
                <a:latin typeface="Arial" pitchFamily="34" charset="0"/>
                <a:cs typeface="Arial" pitchFamily="34" charset="0"/>
              </a:rPr>
              <a:t>Professor Perry Wood of Northern Arizona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University</a:t>
            </a:r>
          </a:p>
          <a:p>
            <a:pPr>
              <a:buClr>
                <a:schemeClr val="accent2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Tom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Kothrin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dirty="0">
                <a:latin typeface="Arial" pitchFamily="34" charset="0"/>
                <a:cs typeface="Arial" pitchFamily="34" charset="0"/>
              </a:rPr>
              <a:t>Northern Arizona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University’s Machine Shop </a:t>
            </a:r>
          </a:p>
          <a:p>
            <a:pPr>
              <a:buClr>
                <a:schemeClr val="accent2"/>
              </a:buClr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Zheng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eam </a:t>
            </a:r>
            <a:r>
              <a:rPr lang="en-US" dirty="0"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ember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Koll Christianson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3AD6-F29C-4FC7-BD19-9821A8D89FBC}" type="slidenum">
              <a:rPr lang="en-US" smtClean="0">
                <a:solidFill>
                  <a:schemeClr val="bg1">
                    <a:lumMod val="25000"/>
                  </a:schemeClr>
                </a:solidFill>
              </a:rPr>
              <a:pPr/>
              <a:t>19</a:t>
            </a:fld>
            <a:endParaRPr lang="en-US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8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Presentation Overview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229600" cy="5029200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Project Overview</a:t>
            </a:r>
          </a:p>
          <a:p>
            <a:pPr>
              <a:buClr>
                <a:schemeClr val="accent2"/>
              </a:buClr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Problem Statement </a:t>
            </a:r>
          </a:p>
          <a:p>
            <a:pPr>
              <a:buClr>
                <a:schemeClr val="accent2"/>
              </a:buClr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Design Requirements</a:t>
            </a:r>
          </a:p>
          <a:p>
            <a:pPr>
              <a:buClr>
                <a:schemeClr val="accent2"/>
              </a:buClr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Design Proposal</a:t>
            </a:r>
          </a:p>
          <a:p>
            <a:pPr>
              <a:buClr>
                <a:schemeClr val="accent2"/>
              </a:buClr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First Prototype</a:t>
            </a:r>
          </a:p>
          <a:p>
            <a:pPr>
              <a:buClr>
                <a:schemeClr val="accent2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Deflection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Analysis</a:t>
            </a:r>
          </a:p>
          <a:p>
            <a:pPr>
              <a:buClr>
                <a:schemeClr val="accent2"/>
              </a:buClr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Final Design  </a:t>
            </a:r>
          </a:p>
          <a:p>
            <a:pPr>
              <a:buClr>
                <a:schemeClr val="accent2"/>
              </a:buClr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Results</a:t>
            </a:r>
          </a:p>
          <a:p>
            <a:pPr>
              <a:buClr>
                <a:schemeClr val="accent2"/>
              </a:buClr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Luis Herrera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FAA7-05CE-48FE-9502-93996E7D13CC}" type="slidenum">
              <a:rPr lang="en-US" smtClean="0">
                <a:solidFill>
                  <a:schemeClr val="bg1">
                    <a:lumMod val="25000"/>
                  </a:schemeClr>
                </a:solidFill>
              </a:rPr>
              <a:pPr/>
              <a:t>2</a:t>
            </a:fld>
            <a:endParaRPr lang="en-US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3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Questions?</a:t>
            </a:r>
            <a:endParaRPr lang="en-US" sz="7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3AD6-F29C-4FC7-BD19-9821A8D89FBC}" type="slidenum">
              <a:rPr lang="en-US" smtClean="0">
                <a:solidFill>
                  <a:schemeClr val="bg1">
                    <a:lumMod val="25000"/>
                  </a:schemeClr>
                </a:solidFill>
              </a:rPr>
              <a:pPr/>
              <a:t>20</a:t>
            </a:fld>
            <a:endParaRPr lang="en-US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583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Project Overview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847088"/>
            <a:ext cx="8229600" cy="4325112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Original Separation Connector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Luis Herrera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FAA7-05CE-48FE-9502-93996E7D13CC}" type="slidenum">
              <a:rPr lang="en-US" smtClean="0">
                <a:solidFill>
                  <a:schemeClr val="bg1">
                    <a:lumMod val="25000"/>
                  </a:schemeClr>
                </a:solidFill>
              </a:rPr>
              <a:pPr/>
              <a:t>3</a:t>
            </a:fld>
            <a:endParaRPr lang="en-US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10" name="Picture 9" descr="sepconnector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838200" y="2415251"/>
            <a:ext cx="7467600" cy="3756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657600" y="3329651"/>
            <a:ext cx="16002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6248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Part # MIL-DTL-38999L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Problem Statement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goal of this project is to design and demonstrate our concept that meets cost goals (DTC), enhances design for manufacturing and assembly (DFM/DFA), and meets or exceeds current reliability. </a:t>
            </a:r>
          </a:p>
          <a:p>
            <a:pPr marL="109728" indent="0">
              <a:buClr>
                <a:schemeClr val="accent2"/>
              </a:buCl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Luis Herrera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FAA7-05CE-48FE-9502-93996E7D13CC}" type="slidenum">
              <a:rPr lang="en-US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4</a:t>
            </a:fld>
            <a:endParaRPr lang="en-US" dirty="0">
              <a:solidFill>
                <a:schemeClr val="bg1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2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Current Design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Luis Herrera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3AD6-F29C-4FC7-BD19-9821A8D89FBC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Luis Herrera\Desktop\CAPSTONE\UGRADS\PRESENTAION\20130424_1542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0" t="17021" r="33417" b="18042"/>
          <a:stretch/>
        </p:blipFill>
        <p:spPr bwMode="auto">
          <a:xfrm rot="5400000">
            <a:off x="6126028" y="1477828"/>
            <a:ext cx="2238201" cy="273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uis Herrera\Desktop\CAPSTONE\UGRADS\PRESENTAION\20130424_1558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8636" r="6631" b="22292"/>
          <a:stretch/>
        </p:blipFill>
        <p:spPr bwMode="auto">
          <a:xfrm>
            <a:off x="609600" y="4405008"/>
            <a:ext cx="8001000" cy="222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stCxn id="8" idx="2"/>
          </p:cNvCxnSpPr>
          <p:nvPr/>
        </p:nvCxnSpPr>
        <p:spPr>
          <a:xfrm>
            <a:off x="1447800" y="4267200"/>
            <a:ext cx="0" cy="723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1" idx="2"/>
          </p:cNvCxnSpPr>
          <p:nvPr/>
        </p:nvCxnSpPr>
        <p:spPr>
          <a:xfrm>
            <a:off x="2667000" y="4378850"/>
            <a:ext cx="190500" cy="43649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4" idx="2"/>
          </p:cNvCxnSpPr>
          <p:nvPr/>
        </p:nvCxnSpPr>
        <p:spPr>
          <a:xfrm>
            <a:off x="4495800" y="4991100"/>
            <a:ext cx="0" cy="4191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7" idx="2"/>
          </p:cNvCxnSpPr>
          <p:nvPr/>
        </p:nvCxnSpPr>
        <p:spPr>
          <a:xfrm>
            <a:off x="5029200" y="4755791"/>
            <a:ext cx="0" cy="38770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9" idx="2"/>
          </p:cNvCxnSpPr>
          <p:nvPr/>
        </p:nvCxnSpPr>
        <p:spPr>
          <a:xfrm>
            <a:off x="5993627" y="4791986"/>
            <a:ext cx="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3" idx="0"/>
          </p:cNvCxnSpPr>
          <p:nvPr/>
        </p:nvCxnSpPr>
        <p:spPr>
          <a:xfrm flipV="1">
            <a:off x="4114800" y="6210300"/>
            <a:ext cx="381000" cy="18023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203344" y="6392187"/>
            <a:ext cx="426056" cy="1126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1" idx="1"/>
          </p:cNvCxnSpPr>
          <p:nvPr/>
        </p:nvCxnSpPr>
        <p:spPr>
          <a:xfrm flipH="1" flipV="1">
            <a:off x="6705600" y="6096000"/>
            <a:ext cx="577463" cy="3525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1" idx="2"/>
          </p:cNvCxnSpPr>
          <p:nvPr/>
        </p:nvCxnSpPr>
        <p:spPr>
          <a:xfrm>
            <a:off x="5562600" y="5043943"/>
            <a:ext cx="0" cy="42257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3" idx="2"/>
          </p:cNvCxnSpPr>
          <p:nvPr/>
        </p:nvCxnSpPr>
        <p:spPr>
          <a:xfrm flipH="1">
            <a:off x="7848600" y="4378850"/>
            <a:ext cx="209550" cy="4979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57300" y="4038600"/>
            <a:ext cx="381000" cy="228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76500" y="4150250"/>
            <a:ext cx="381000" cy="228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05300" y="4762500"/>
            <a:ext cx="381000" cy="228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38700" y="4527191"/>
            <a:ext cx="381000" cy="228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03127" y="4563386"/>
            <a:ext cx="381000" cy="228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72100" y="4815343"/>
            <a:ext cx="381000" cy="228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24300" y="6390530"/>
            <a:ext cx="381000" cy="228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629400" y="6406433"/>
            <a:ext cx="381000" cy="228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283063" y="6334208"/>
            <a:ext cx="381000" cy="228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810500" y="4150250"/>
            <a:ext cx="495300" cy="228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8200" y="1706940"/>
            <a:ext cx="4572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SzPct val="140000"/>
              <a:buFont typeface="Arial" pitchFamily="34" charset="0"/>
              <a:buChar char="•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Reduce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number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of parts to increase reliability, enhance design for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manufacturing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assembly,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and reduce cost. 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04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4" grpId="0" animBg="1"/>
      <p:bldP spid="27" grpId="0" animBg="1"/>
      <p:bldP spid="29" grpId="0" animBg="1"/>
      <p:bldP spid="31" grpId="0" animBg="1"/>
      <p:bldP spid="33" grpId="0" animBg="1"/>
      <p:bldP spid="40" grpId="0" animBg="1"/>
      <p:bldP spid="41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Design Requirements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74837"/>
            <a:ext cx="8229600" cy="4830763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Clr>
                <a:schemeClr val="accent2"/>
              </a:buClr>
              <a:buSzPct val="140000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Male </a:t>
            </a:r>
            <a:r>
              <a:rPr lang="en-US" dirty="0">
                <a:latin typeface="Arial" pitchFamily="34" charset="0"/>
                <a:cs typeface="Arial" pitchFamily="34" charset="0"/>
              </a:rPr>
              <a:t>end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cannot be changed</a:t>
            </a:r>
          </a:p>
          <a:p>
            <a:pPr marL="457200" indent="-457200">
              <a:spcBef>
                <a:spcPts val="0"/>
              </a:spcBef>
              <a:buClr>
                <a:schemeClr val="accent2"/>
              </a:buClr>
              <a:buSzPct val="140000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Pass military environmental requirements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buClr>
                <a:schemeClr val="accent2"/>
              </a:buClr>
              <a:buSzPct val="140000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Separates with10-30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lbf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in tension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buClr>
                <a:schemeClr val="accent2"/>
              </a:buClr>
              <a:buSzPct val="140000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Structural integrity to withstand </a:t>
            </a:r>
            <a:r>
              <a:rPr lang="en-US" dirty="0">
                <a:latin typeface="Arial" pitchFamily="34" charset="0"/>
                <a:cs typeface="Arial" pitchFamily="34" charset="0"/>
              </a:rPr>
              <a:t>200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lbf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buClr>
                <a:schemeClr val="accent2"/>
              </a:buClr>
              <a:buSzPct val="140000"/>
            </a:pPr>
            <a:r>
              <a:rPr lang="en-US" dirty="0">
                <a:latin typeface="Arial" pitchFamily="34" charset="0"/>
                <a:cs typeface="Arial" pitchFamily="34" charset="0"/>
              </a:rPr>
              <a:t>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asy </a:t>
            </a:r>
            <a:r>
              <a:rPr lang="en-US" dirty="0">
                <a:latin typeface="Arial" pitchFamily="34" charset="0"/>
                <a:cs typeface="Arial" pitchFamily="34" charset="0"/>
              </a:rPr>
              <a:t>to manufacture</a:t>
            </a:r>
          </a:p>
          <a:p>
            <a:pPr marL="457200" indent="-457200">
              <a:spcBef>
                <a:spcPts val="0"/>
              </a:spcBef>
              <a:buClr>
                <a:schemeClr val="accent2"/>
              </a:buClr>
              <a:buSzPct val="140000"/>
            </a:pPr>
            <a:r>
              <a:rPr lang="en-US" dirty="0">
                <a:latin typeface="Arial" pitchFamily="34" charset="0"/>
                <a:cs typeface="Arial" pitchFamily="34" charset="0"/>
              </a:rPr>
              <a:t>Mate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de-mate at </a:t>
            </a:r>
            <a:r>
              <a:rPr lang="en-US" dirty="0">
                <a:latin typeface="Arial" pitchFamily="34" charset="0"/>
                <a:cs typeface="Arial" pitchFamily="34" charset="0"/>
              </a:rPr>
              <a:t>least 50 times without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failure (cycle reliability)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buClr>
                <a:schemeClr val="accent2"/>
              </a:buClr>
              <a:buSzPct val="140000"/>
            </a:pPr>
            <a:r>
              <a:rPr lang="en-US" dirty="0">
                <a:latin typeface="Arial" pitchFamily="34" charset="0"/>
                <a:cs typeface="Arial" pitchFamily="34" charset="0"/>
              </a:rPr>
              <a:t>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annot exceed an increase in size of 25</a:t>
            </a:r>
            <a:r>
              <a:rPr lang="en-US" dirty="0">
                <a:latin typeface="Arial" pitchFamily="34" charset="0"/>
                <a:cs typeface="Arial" pitchFamily="34" charset="0"/>
              </a:rPr>
              <a:t>%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greater </a:t>
            </a:r>
            <a:r>
              <a:rPr lang="en-US" dirty="0">
                <a:latin typeface="Arial" pitchFamily="34" charset="0"/>
                <a:cs typeface="Arial" pitchFamily="34" charset="0"/>
              </a:rPr>
              <a:t>than the original design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Luis Herrera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3AD6-F29C-4FC7-BD19-9821A8D89FBC}" type="slidenum">
              <a:rPr lang="en-US" smtClean="0">
                <a:solidFill>
                  <a:schemeClr val="bg1">
                    <a:lumMod val="25000"/>
                  </a:schemeClr>
                </a:solidFill>
              </a:rPr>
              <a:pPr/>
              <a:t>6</a:t>
            </a:fld>
            <a:endParaRPr lang="en-US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31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Design Proposal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89747"/>
            <a:ext cx="8229600" cy="4449763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Preliminary Design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Luis Herrera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3AD6-F29C-4FC7-BD19-9821A8D89FBC}" type="slidenum">
              <a:rPr lang="en-US" smtClean="0">
                <a:solidFill>
                  <a:schemeClr val="bg1">
                    <a:lumMod val="25000"/>
                  </a:schemeClr>
                </a:solidFill>
              </a:rPr>
              <a:pPr/>
              <a:t>7</a:t>
            </a:fld>
            <a:endParaRPr lang="en-US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6" name="Picture 5" descr="C:\Users\Luis Herrera\Desktop\ball bearing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31" b="86117" l="23885" r="56811">
                        <a14:foregroundMark x1="45144" y1="32755" x2="45144" y2="32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06" t="11859" r="39038" b="9417"/>
          <a:stretch/>
        </p:blipFill>
        <p:spPr bwMode="auto">
          <a:xfrm>
            <a:off x="1752600" y="2514600"/>
            <a:ext cx="5257800" cy="3953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" y="4343400"/>
            <a:ext cx="1524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Female End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495800" y="4953000"/>
            <a:ext cx="19050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09600" y="2819400"/>
            <a:ext cx="1524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Male End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343400" y="4114800"/>
            <a:ext cx="21336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77000" y="3886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Ball Detent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7000" y="45720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Retention Track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55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FDM Prototype (Components)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Luis Herrera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3AD6-F29C-4FC7-BD19-9821A8D89FBC}" type="slidenum">
              <a:rPr lang="en-US" smtClean="0">
                <a:solidFill>
                  <a:schemeClr val="bg1">
                    <a:lumMod val="25000"/>
                  </a:schemeClr>
                </a:solidFill>
              </a:rPr>
              <a:pPr/>
              <a:t>8</a:t>
            </a:fld>
            <a:endParaRPr lang="en-US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2050" name="Picture 2" descr="C:\Users\lah235\AppData\Local\Downloads\20130228_140504 (4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83" t="31862" r="11298" b="32121"/>
          <a:stretch/>
        </p:blipFill>
        <p:spPr bwMode="auto">
          <a:xfrm>
            <a:off x="152400" y="3023260"/>
            <a:ext cx="8845263" cy="292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1676400"/>
            <a:ext cx="1371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Male End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14400" y="2514600"/>
            <a:ext cx="228600" cy="1371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36830" y="1752600"/>
            <a:ext cx="174957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Coupling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>
            <a:stCxn id="35" idx="2"/>
          </p:cNvCxnSpPr>
          <p:nvPr/>
        </p:nvCxnSpPr>
        <p:spPr>
          <a:xfrm>
            <a:off x="2820916" y="2743200"/>
            <a:ext cx="227084" cy="1524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391400" y="1371600"/>
            <a:ext cx="16764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Female End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>
          <a:xfrm flipH="1">
            <a:off x="8115300" y="2590800"/>
            <a:ext cx="114300" cy="8001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</p:cNvCxnSpPr>
          <p:nvPr/>
        </p:nvCxnSpPr>
        <p:spPr>
          <a:xfrm>
            <a:off x="4611615" y="2590800"/>
            <a:ext cx="0" cy="685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981200" y="1905000"/>
            <a:ext cx="1679431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Pressure Plate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410200" y="1676400"/>
            <a:ext cx="21336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Ball Bearing Retention Ring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>
            <a:stCxn id="38" idx="2"/>
          </p:cNvCxnSpPr>
          <p:nvPr/>
        </p:nvCxnSpPr>
        <p:spPr>
          <a:xfrm flipH="1">
            <a:off x="6172200" y="2895600"/>
            <a:ext cx="304800" cy="1371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7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FDM Prototype (Assembled)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Luis Herrera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3AD6-F29C-4FC7-BD19-9821A8D89FBC}" type="slidenum">
              <a:rPr lang="en-US" smtClean="0">
                <a:solidFill>
                  <a:schemeClr val="bg1">
                    <a:lumMod val="25000"/>
                  </a:schemeClr>
                </a:solidFill>
              </a:rPr>
              <a:pPr/>
              <a:t>9</a:t>
            </a:fld>
            <a:endParaRPr lang="en-US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1026" name="Picture 2" descr="C:\Users\lah235\AppData\Local\Downloads\20130228_1402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24" t="29956" r="31039" b="30909"/>
          <a:stretch/>
        </p:blipFill>
        <p:spPr bwMode="auto">
          <a:xfrm>
            <a:off x="1500401" y="2057400"/>
            <a:ext cx="611757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1">
      <a:dk1>
        <a:sysClr val="windowText" lastClr="000000"/>
      </a:dk1>
      <a:lt1>
        <a:srgbClr val="DEDEDE"/>
      </a:lt1>
      <a:dk2>
        <a:srgbClr val="F2F2F2"/>
      </a:dk2>
      <a:lt2>
        <a:srgbClr val="DEDEDE"/>
      </a:lt2>
      <a:accent1>
        <a:srgbClr val="C00000"/>
      </a:accent1>
      <a:accent2>
        <a:srgbClr val="900000"/>
      </a:accent2>
      <a:accent3>
        <a:srgbClr val="BFBFBF"/>
      </a:accent3>
      <a:accent4>
        <a:srgbClr val="C00000"/>
      </a:accent4>
      <a:accent5>
        <a:srgbClr val="D8D8D8"/>
      </a:accent5>
      <a:accent6>
        <a:srgbClr val="BFBFBF"/>
      </a:accent6>
      <a:hlink>
        <a:srgbClr val="7F7F7F"/>
      </a:hlink>
      <a:folHlink>
        <a:srgbClr val="7F7F7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8156</TotalTime>
  <Words>465</Words>
  <Application>Microsoft Office PowerPoint</Application>
  <PresentationFormat>On-screen Show (4:3)</PresentationFormat>
  <Paragraphs>153</Paragraphs>
  <Slides>20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Urban</vt:lpstr>
      <vt:lpstr>PowerPoint Presentation</vt:lpstr>
      <vt:lpstr>Presentation Overview </vt:lpstr>
      <vt:lpstr>Project Overview</vt:lpstr>
      <vt:lpstr>Problem Statement</vt:lpstr>
      <vt:lpstr>Current Design</vt:lpstr>
      <vt:lpstr>Design Requirements</vt:lpstr>
      <vt:lpstr>Design Proposal</vt:lpstr>
      <vt:lpstr>FDM Prototype (Components)</vt:lpstr>
      <vt:lpstr>FDM Prototype (Assembled) </vt:lpstr>
      <vt:lpstr>Modifications to FDM Design</vt:lpstr>
      <vt:lpstr>Deflection Analysis at Full Load</vt:lpstr>
      <vt:lpstr>Final Design (Exploded View)</vt:lpstr>
      <vt:lpstr>Design Assembly Animation</vt:lpstr>
      <vt:lpstr>Final Design (Cross-Sectional View)</vt:lpstr>
      <vt:lpstr>Metal Prototype (Exploded View) </vt:lpstr>
      <vt:lpstr>Metal Prototype (Assembled)</vt:lpstr>
      <vt:lpstr>Manufacturing</vt:lpstr>
      <vt:lpstr>Conclusion</vt:lpstr>
      <vt:lpstr>Acknowledgments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Herrera</dc:creator>
  <cp:lastModifiedBy>Luis Herrera</cp:lastModifiedBy>
  <cp:revision>123</cp:revision>
  <dcterms:created xsi:type="dcterms:W3CDTF">2013-02-24T23:41:42Z</dcterms:created>
  <dcterms:modified xsi:type="dcterms:W3CDTF">2013-06-07T18:05:34Z</dcterms:modified>
</cp:coreProperties>
</file>